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6"/>
  </p:notesMasterIdLst>
  <p:handoutMasterIdLst>
    <p:handoutMasterId r:id="rId27"/>
  </p:handoutMasterIdLst>
  <p:sldIdLst>
    <p:sldId id="603" r:id="rId8"/>
    <p:sldId id="2340" r:id="rId9"/>
    <p:sldId id="739" r:id="rId10"/>
    <p:sldId id="2404" r:id="rId11"/>
    <p:sldId id="2471" r:id="rId12"/>
    <p:sldId id="2398" r:id="rId13"/>
    <p:sldId id="2441" r:id="rId14"/>
    <p:sldId id="2470" r:id="rId15"/>
    <p:sldId id="2468" r:id="rId16"/>
    <p:sldId id="2469" r:id="rId17"/>
    <p:sldId id="2440" r:id="rId18"/>
    <p:sldId id="2466" r:id="rId19"/>
    <p:sldId id="2438" r:id="rId20"/>
    <p:sldId id="2446" r:id="rId21"/>
    <p:sldId id="2459" r:id="rId22"/>
    <p:sldId id="2397" r:id="rId23"/>
    <p:sldId id="2458" r:id="rId24"/>
    <p:sldId id="582" r:id="rId2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2023/12/18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13255" TargetMode="External"/><Relationship Id="rId2" Type="http://schemas.openxmlformats.org/officeDocument/2006/relationships/hyperlink" Target="https://arxiv.org/abs/1902.00751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arxiv.org/abs/2106.09685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0F1D627-78E0-5949-8377-F255E075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CCEBC32-76CF-1241-B32A-FF03447E3DF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4377B755-5468-AF42-8143-AD9E8468E9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F1017E-9445-974C-8AC1-9D838E8EB3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BE9E2489-2807-1549-A531-8C703CE473B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微调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69D77FDB-1232-5B4F-ACB4-0EFCE5C03BF4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9710199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dirty="0">
                <a:solidFill>
                  <a:schemeClr val="tx2"/>
                </a:solidFill>
                <a:latin typeface="Gill Sans MT" panose="020B0502020104020203" pitchFamily="34" charset="0"/>
              </a:rPr>
              <a:t>微调算法 </a:t>
            </a:r>
            <a:r>
              <a:rPr lang="en-US" altLang="zh-CN" sz="11500" dirty="0">
                <a:solidFill>
                  <a:schemeClr val="tx2"/>
                </a:solidFill>
                <a:latin typeface="Gill Sans MT" panose="020B0502020104020203" pitchFamily="34" charset="0"/>
              </a:rPr>
              <a:t>II</a:t>
            </a:r>
            <a:endParaRPr lang="zh-CN" altLang="en-US" sz="138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712856A-42AB-2E40-AB66-F9452DFF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0BCF1-893C-534B-92D9-AD7198B42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296724" cy="4994910"/>
          </a:xfrm>
        </p:spPr>
        <p:txBody>
          <a:bodyPr/>
          <a:lstStyle/>
          <a:p>
            <a:r>
              <a:rPr lang="en-US" altLang="zh-CN" dirty="0"/>
              <a:t>IA3</a:t>
            </a:r>
            <a:r>
              <a:rPr lang="zh-CN" altLang="en-US" dirty="0"/>
              <a:t> 类似于 </a:t>
            </a:r>
            <a:r>
              <a:rPr lang="en-US" altLang="zh-CN" dirty="0"/>
              <a:t>LoRA</a:t>
            </a:r>
            <a:r>
              <a:rPr lang="zh-CN" altLang="en-US" dirty="0"/>
              <a:t> 减少可训练参数的数量，单不是采用低秩矩阵，而是使用重缩放向量 </a:t>
            </a:r>
            <a:r>
              <a:rPr lang="en-US" altLang="zh-CN" dirty="0"/>
              <a:t>Rescale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使得模型微调的参数量进一步缩小到预训练的 </a:t>
            </a:r>
            <a:r>
              <a:rPr lang="en-US" altLang="zh-CN" dirty="0"/>
              <a:t>~0.01%</a:t>
            </a:r>
            <a:r>
              <a:rPr lang="zh-CN" altLang="en-US" dirty="0"/>
              <a:t>（</a:t>
            </a:r>
            <a:r>
              <a:rPr lang="en-US" altLang="zh-CN" dirty="0"/>
              <a:t>LoRA</a:t>
            </a:r>
            <a:r>
              <a:rPr lang="zh-CN" altLang="en-US" dirty="0"/>
              <a:t> 可训练参数 </a:t>
            </a:r>
            <a:r>
              <a:rPr lang="en-US" altLang="zh-CN" dirty="0"/>
              <a:t>&gt;0.1%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F13873-DBDC-B642-A7F6-F973A06F4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8" t="4772" r="11749" b="1712"/>
          <a:stretch/>
        </p:blipFill>
        <p:spPr>
          <a:xfrm>
            <a:off x="4535039" y="1360170"/>
            <a:ext cx="7038089" cy="4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5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>
                <a:latin typeface="Gill Sans MT" panose="020B0502020104020203" pitchFamily="34" charset="0"/>
              </a:rPr>
              <a:t>Prefix Tuning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dirty="0">
                <a:latin typeface="Gill Sans MT" panose="020B0502020104020203" pitchFamily="34" charset="0"/>
              </a:rPr>
              <a:t>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806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ABF09A-9C93-2043-A7C0-8C6E9165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913F03-FE7B-DC4A-B1DA-40AEE9583515}"/>
              </a:ext>
            </a:extLst>
          </p:cNvPr>
          <p:cNvSpPr txBox="1"/>
          <p:nvPr/>
        </p:nvSpPr>
        <p:spPr>
          <a:xfrm>
            <a:off x="8702566" y="38362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06F33-198C-5C4E-BBFD-BA71331A0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913799" cy="4994910"/>
          </a:xfrm>
        </p:spPr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 年斯坦福在 </a:t>
            </a:r>
            <a:r>
              <a:rPr lang="en-US" altLang="zh-CN" dirty="0"/>
              <a:t>Prefix-Tuning: Optimizing Continuous Prompts for Generation</a:t>
            </a:r>
            <a:r>
              <a:rPr lang="zh-CN" altLang="en-US" dirty="0"/>
              <a:t> 中提出 </a:t>
            </a:r>
            <a:r>
              <a:rPr lang="en-US" altLang="zh-CN" dirty="0"/>
              <a:t>Prefix Tuning 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Transformers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输入 </a:t>
            </a:r>
            <a:r>
              <a:rPr lang="en-US" altLang="zh-CN" dirty="0"/>
              <a:t>Token </a:t>
            </a:r>
            <a:r>
              <a:rPr lang="zh-CN" altLang="en-US" dirty="0"/>
              <a:t>之前构造一段任务相关的 </a:t>
            </a:r>
            <a:r>
              <a:rPr lang="en-US" altLang="zh-CN" dirty="0"/>
              <a:t>Virtual Tokens </a:t>
            </a:r>
            <a:r>
              <a:rPr lang="zh-CN" altLang="en-US" dirty="0"/>
              <a:t>作为 </a:t>
            </a:r>
            <a:r>
              <a:rPr lang="en-US" altLang="zh-CN" dirty="0"/>
              <a:t>Prefix</a:t>
            </a:r>
          </a:p>
          <a:p>
            <a:pPr lvl="1"/>
            <a:r>
              <a:rPr lang="zh-CN" altLang="en-US"/>
              <a:t>训练</a:t>
            </a:r>
            <a:r>
              <a:rPr lang="zh-CN" altLang="en-US" dirty="0"/>
              <a:t>的时候只更新 </a:t>
            </a:r>
            <a:r>
              <a:rPr lang="en-US" altLang="zh-CN" dirty="0"/>
              <a:t>Prefix </a:t>
            </a:r>
            <a:r>
              <a:rPr lang="zh-CN" altLang="en-US" dirty="0"/>
              <a:t>部分的参数，而 </a:t>
            </a:r>
            <a:r>
              <a:rPr lang="en-US" altLang="zh-CN" dirty="0"/>
              <a:t>Transformer </a:t>
            </a:r>
            <a:r>
              <a:rPr lang="zh-CN" altLang="en-US" dirty="0"/>
              <a:t>中的其他部分参数固定。该方法其实和构造 </a:t>
            </a:r>
            <a:r>
              <a:rPr lang="en-US" altLang="zh-CN" dirty="0"/>
              <a:t>Prompt </a:t>
            </a:r>
            <a:r>
              <a:rPr lang="zh-CN" altLang="en-US" dirty="0"/>
              <a:t>类似，只是 </a:t>
            </a:r>
            <a:r>
              <a:rPr lang="en-US" altLang="zh-CN" dirty="0"/>
              <a:t>Prompt </a:t>
            </a:r>
            <a:r>
              <a:rPr lang="zh-CN" altLang="en-US" dirty="0"/>
              <a:t>是人为构造的“显式”的提示，并且无法更新参数，而</a:t>
            </a:r>
            <a:r>
              <a:rPr lang="en-US" altLang="zh-CN" dirty="0"/>
              <a:t>Prefix </a:t>
            </a:r>
            <a:r>
              <a:rPr lang="zh-CN" altLang="en-US" dirty="0"/>
              <a:t>则是可以学习的“隐式”的提示。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3E549C-517C-D34C-B450-0E56E550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987" y="1360170"/>
            <a:ext cx="462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7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>
                <a:latin typeface="Gill Sans MT" panose="020B0502020104020203" pitchFamily="34" charset="0"/>
              </a:rPr>
              <a:t>P-Tuning</a:t>
            </a:r>
            <a:r>
              <a:rPr lang="zh-CN" altLang="en-US" dirty="0">
                <a:latin typeface="Gill Sans MT" panose="020B0502020104020203" pitchFamily="34" charset="0"/>
              </a:rPr>
              <a:t> 微调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33648-80F6-8E4E-9E11-CB097E74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Parameter-Efficient Transfer Learning for NLP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FE0735-8913-AA4D-A24A-B601A97F8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《Parameter-Efficient Transfer Learning for NLP》</a:t>
            </a:r>
            <a:r>
              <a:rPr lang="zh-CN" altLang="en-US" dirty="0"/>
              <a:t>论文中指出：</a:t>
            </a:r>
            <a:endParaRPr lang="en-US" altLang="zh-CN" dirty="0"/>
          </a:p>
          <a:p>
            <a:pPr lvl="1"/>
            <a:r>
              <a:rPr lang="zh-CN" altLang="en-US" dirty="0"/>
              <a:t>在面对特定的下游任务时，如果进行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，太过低效浪费计算资源；</a:t>
            </a:r>
            <a:endParaRPr lang="en-US" altLang="zh-CN" dirty="0"/>
          </a:p>
          <a:p>
            <a:pPr lvl="1"/>
            <a:r>
              <a:rPr lang="zh-CN" altLang="en-US" dirty="0"/>
              <a:t>如果采用固定预训练模型的某些层，只微调接近下游任务的部分网络层参数，又难以达到较好的效果。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于是 </a:t>
            </a:r>
            <a:r>
              <a:rPr lang="en-US" altLang="zh-CN" sz="2000" dirty="0"/>
              <a:t>Google</a:t>
            </a:r>
            <a:r>
              <a:rPr lang="zh-CN" altLang="en-US" sz="2000" dirty="0"/>
              <a:t> 提出 </a:t>
            </a:r>
            <a:r>
              <a:rPr lang="en-US" altLang="zh-CN" sz="2000" dirty="0"/>
              <a:t>Adapters</a:t>
            </a:r>
            <a:r>
              <a:rPr lang="zh-CN" altLang="en-US" sz="2000" dirty="0"/>
              <a:t> 结构，最早发布的参数高效微调 </a:t>
            </a:r>
            <a:r>
              <a:rPr lang="en-US" altLang="zh-CN" sz="2000" dirty="0"/>
              <a:t>PEFT</a:t>
            </a:r>
            <a:r>
              <a:rPr lang="zh-CN" altLang="en-US" sz="2000" dirty="0"/>
              <a:t> 技术之一。</a:t>
            </a:r>
            <a:r>
              <a:rPr lang="en-US" altLang="zh-CN" sz="2000" dirty="0"/>
              <a:t>Paper</a:t>
            </a:r>
            <a:r>
              <a:rPr lang="zh-CN" altLang="en-US" sz="2000" dirty="0"/>
              <a:t>中表明，可以在 </a:t>
            </a:r>
            <a:r>
              <a:rPr lang="en-US" altLang="zh-CN" sz="2000" dirty="0"/>
              <a:t>Transformers</a:t>
            </a:r>
            <a:r>
              <a:rPr lang="zh-CN" altLang="en-US" sz="2000" dirty="0"/>
              <a:t> 中添加 </a:t>
            </a:r>
            <a:r>
              <a:rPr lang="en-US" altLang="zh-CN" sz="2000" dirty="0"/>
              <a:t>Adapters</a:t>
            </a:r>
            <a:r>
              <a:rPr lang="zh-CN" altLang="en-US" sz="2000" dirty="0"/>
              <a:t>，只需对 </a:t>
            </a:r>
            <a:r>
              <a:rPr lang="en-US" altLang="zh-CN" sz="2000" dirty="0"/>
              <a:t>Adapters</a:t>
            </a:r>
            <a:r>
              <a:rPr lang="zh-CN" altLang="en-US" sz="2000" dirty="0"/>
              <a:t> 结构进行微调，而不是对整个模型进行微调。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0065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E121D-AFF7-174A-B5E0-572F40504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 </a:t>
            </a:r>
            <a:r>
              <a:rPr lang="en-US" altLang="zh-CN" dirty="0"/>
              <a:t>&amp;</a:t>
            </a:r>
            <a:r>
              <a:rPr lang="zh-CN" altLang="en-US" dirty="0"/>
              <a:t> 思考</a:t>
            </a:r>
          </a:p>
        </p:txBody>
      </p:sp>
    </p:spTree>
    <p:extLst>
      <p:ext uri="{BB962C8B-B14F-4D97-AF65-F5344CB8AC3E}">
        <p14:creationId xmlns:p14="http://schemas.microsoft.com/office/powerpoint/2010/main" val="265833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eaLnBrk="1" latinLnBrk="1" hangingPunct="1">
              <a:buFont typeface="+mj-lt"/>
              <a:buAutoNum type="arabicPeriod"/>
            </a:pPr>
            <a:r>
              <a:rPr lang="zh-CN" altLang="en-US" b="1" dirty="0">
                <a:latin typeface="Gill Sans MT" panose="020B0502020104020203" pitchFamily="34" charset="0"/>
              </a:rPr>
              <a:t>迁移学习：</a:t>
            </a:r>
            <a:r>
              <a:rPr lang="zh-CN" altLang="en-US" dirty="0">
                <a:latin typeface="Gill Sans MT" panose="020B0502020104020203" pitchFamily="34" charset="0"/>
              </a:rPr>
              <a:t>是指将模型的一些学习参数用于其他任务，与微调有本质的区别；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b="1">
                <a:latin typeface="Gill Sans MT" panose="020B0502020104020203" pitchFamily="34" charset="0"/>
              </a:rPr>
              <a:t>Adapters</a:t>
            </a:r>
            <a:r>
              <a:rPr lang="zh-CN" altLang="en-US" b="1">
                <a:latin typeface="Gill Sans MT" panose="020B0502020104020203" pitchFamily="34" charset="0"/>
              </a:rPr>
              <a:t>：</a:t>
            </a:r>
            <a:r>
              <a:rPr lang="zh-CN" altLang="en-US" dirty="0">
                <a:latin typeface="Gill Sans MT" panose="020B0502020104020203" pitchFamily="34" charset="0"/>
              </a:rPr>
              <a:t>是最早发布的参数高效微调 </a:t>
            </a:r>
            <a:r>
              <a:rPr lang="en-US" altLang="zh-CN" dirty="0">
                <a:latin typeface="Gill Sans MT" panose="020B0502020104020203" pitchFamily="34" charset="0"/>
              </a:rPr>
              <a:t>PEFT</a:t>
            </a:r>
            <a:r>
              <a:rPr lang="zh-CN" altLang="en-US" dirty="0">
                <a:latin typeface="Gill Sans MT" panose="020B0502020104020203" pitchFamily="34" charset="0"/>
              </a:rPr>
              <a:t> 技术之一。在 </a:t>
            </a:r>
            <a:r>
              <a:rPr lang="en-US" altLang="zh-CN" dirty="0">
                <a:latin typeface="Gill Sans MT" panose="020B0502020104020203" pitchFamily="34" charset="0"/>
              </a:rPr>
              <a:t>Transformers</a:t>
            </a:r>
            <a:r>
              <a:rPr lang="zh-CN" altLang="en-US" dirty="0">
                <a:latin typeface="Gill Sans MT" panose="020B0502020104020203" pitchFamily="34" charset="0"/>
              </a:rPr>
              <a:t> 中添加 </a:t>
            </a:r>
            <a:r>
              <a:rPr lang="en-US" altLang="zh-CN" dirty="0">
                <a:latin typeface="Gill Sans MT" panose="020B0502020104020203" pitchFamily="34" charset="0"/>
              </a:rPr>
              <a:t>Adapters</a:t>
            </a:r>
            <a:r>
              <a:rPr lang="zh-CN" altLang="en-US" dirty="0">
                <a:latin typeface="Gill Sans MT" panose="020B0502020104020203" pitchFamily="34" charset="0"/>
              </a:rPr>
              <a:t>，病只对 </a:t>
            </a:r>
            <a:r>
              <a:rPr lang="en-US" altLang="zh-CN" dirty="0">
                <a:latin typeface="Gill Sans MT" panose="020B0502020104020203" pitchFamily="34" charset="0"/>
              </a:rPr>
              <a:t>Adapters</a:t>
            </a:r>
            <a:r>
              <a:rPr lang="zh-CN" altLang="en-US" dirty="0">
                <a:latin typeface="Gill Sans MT" panose="020B0502020104020203" pitchFamily="34" charset="0"/>
              </a:rPr>
              <a:t> 结构进行小规模参数调整，可以取得很好的效果；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b="1" dirty="0">
                <a:latin typeface="Gill Sans MT" panose="020B0502020104020203" pitchFamily="34" charset="0"/>
              </a:rPr>
              <a:t>LoRA</a:t>
            </a:r>
            <a:r>
              <a:rPr lang="zh-CN" altLang="en-US" b="1" dirty="0">
                <a:latin typeface="Gill Sans MT" panose="020B0502020104020203" pitchFamily="34" charset="0"/>
              </a:rPr>
              <a:t> 微调：</a:t>
            </a:r>
            <a:r>
              <a:rPr lang="zh-CN" altLang="en-US" dirty="0">
                <a:latin typeface="Gill Sans MT" panose="020B0502020104020203" pitchFamily="34" charset="0"/>
              </a:rPr>
              <a:t>微调过程中，只有极少数权重被大量更新，因为大多数学习都是在神经网络的预训练阶段完成的。</a:t>
            </a:r>
            <a:r>
              <a:rPr lang="en-US" altLang="zh-CN" dirty="0">
                <a:latin typeface="Gill Sans MT" panose="020B0502020104020203" pitchFamily="34" charset="0"/>
              </a:rPr>
              <a:t>LoRA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zh-CN" altLang="en-US" dirty="0"/>
              <a:t>在原始的预训练模型 旁边增加一个旁路结构，先降维再升维，</a:t>
            </a:r>
            <a:r>
              <a:rPr lang="zh-CN" altLang="en-US" dirty="0">
                <a:latin typeface="Gill Sans MT" panose="020B0502020104020203" pitchFamily="34" charset="0"/>
              </a:rPr>
              <a:t>从而减少可训练参数的数量。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endParaRPr lang="en-US" altLang="zh-CN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6EB4EA-00FF-C845-A2BB-AECE1AD7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9F2412-4EAF-7C49-B8F6-16B305F6E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Parameter-Efficient Transfer Learning for NLP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https://arxiv.org/abs/1902.00751</a:t>
            </a:r>
            <a:endParaRPr lang="en-US" altLang="zh-CN" dirty="0"/>
          </a:p>
          <a:p>
            <a:r>
              <a:rPr lang="en-US" altLang="zh-CN" dirty="0"/>
              <a:t>Intrinsic Dimensionality Explains the Effectiveness of Language Model Fine-Tuning</a:t>
            </a:r>
            <a:r>
              <a:rPr lang="zh-CN" altLang="en-US" dirty="0"/>
              <a:t>，</a:t>
            </a:r>
            <a:r>
              <a:rPr lang="en-US" altLang="zh-CN" dirty="0">
                <a:hlinkClick r:id="rId3"/>
              </a:rPr>
              <a:t>https://arxiv.org/abs/2012.13255</a:t>
            </a:r>
            <a:endParaRPr lang="en-US" altLang="zh-CN" dirty="0"/>
          </a:p>
          <a:p>
            <a:r>
              <a:rPr lang="en-US" altLang="zh-CN" dirty="0"/>
              <a:t>LoRA: Low-Rank Adaptation of Large Language Models</a:t>
            </a:r>
            <a:r>
              <a:rPr lang="zh-CN" altLang="en-US" dirty="0"/>
              <a:t>，</a:t>
            </a:r>
            <a:r>
              <a:rPr lang="en-US" altLang="zh-CN" dirty="0">
                <a:hlinkClick r:id="rId4"/>
              </a:rPr>
              <a:t>https://arxiv.org/abs/2106.09685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920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/>
          <a:lstStyle/>
          <a:p>
            <a:r>
              <a:rPr lang="zh-CN" altLang="en-US" sz="3600" dirty="0">
                <a:latin typeface="+mj-ea"/>
                <a:sym typeface="Huawei Sans" panose="020C0503030203020204" pitchFamily="34" charset="0"/>
              </a:rPr>
              <a:t>关于大模型 </a:t>
            </a:r>
            <a:r>
              <a:rPr lang="en-US" altLang="zh-CN" sz="3600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sz="3600" dirty="0">
                <a:latin typeface="+mj-ea"/>
                <a:sym typeface="Huawei Sans" panose="020C0503030203020204" pitchFamily="34" charset="0"/>
              </a:rPr>
              <a:t> 微调系列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大模型微调基础：</a:t>
            </a:r>
            <a:r>
              <a:rPr lang="zh-CN" altLang="en-US" sz="2000" dirty="0">
                <a:latin typeface="Gill Sans MT" panose="020B0502020104020203" pitchFamily="34" charset="0"/>
              </a:rPr>
              <a:t>微调基本介绍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大模型训练流程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微调使用场景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 </a:t>
            </a:r>
            <a:r>
              <a:rPr lang="en-US" altLang="zh-CN" sz="2400" b="1" dirty="0">
                <a:latin typeface="Gill Sans MT" panose="020B0502020104020203" pitchFamily="34" charset="0"/>
              </a:rPr>
              <a:t>1</a:t>
            </a:r>
            <a:r>
              <a:rPr lang="zh-CN" altLang="en-US" sz="24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迁移学习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 </a:t>
            </a:r>
            <a:r>
              <a:rPr lang="en-US" altLang="zh-CN" sz="2000" dirty="0">
                <a:latin typeface="Gill Sans MT" panose="020B0502020104020203" pitchFamily="34" charset="0"/>
              </a:rPr>
              <a:t>Adapters Tuning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LoRA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 </a:t>
            </a:r>
            <a:r>
              <a:rPr lang="en-US" altLang="zh-CN" sz="2400" b="1" dirty="0">
                <a:latin typeface="Gill Sans MT" panose="020B0502020104020203" pitchFamily="34" charset="0"/>
              </a:rPr>
              <a:t>II</a:t>
            </a:r>
            <a:r>
              <a:rPr lang="zh-CN" altLang="en-US" sz="2400" b="1" dirty="0">
                <a:latin typeface="Gill Sans MT" panose="020B0502020104020203" pitchFamily="34" charset="0"/>
              </a:rPr>
              <a:t>：</a:t>
            </a:r>
            <a:r>
              <a:rPr lang="en-US" altLang="zh-CN" sz="2000" dirty="0">
                <a:latin typeface="Gill Sans MT" panose="020B0502020104020203" pitchFamily="34" charset="0"/>
              </a:rPr>
              <a:t>IA3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P-Tuning</a:t>
            </a:r>
            <a:r>
              <a:rPr lang="zh-CN" altLang="en-US" sz="2000" dirty="0">
                <a:latin typeface="Gill Sans MT" panose="020B0502020104020203" pitchFamily="34" charset="0"/>
              </a:rPr>
              <a:t> 微调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Prefix Tuning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 </a:t>
            </a:r>
            <a:r>
              <a:rPr lang="en-US" altLang="zh-CN" sz="2400" b="1" dirty="0">
                <a:latin typeface="Gill Sans MT" panose="020B0502020104020203" pitchFamily="34" charset="0"/>
              </a:rPr>
              <a:t>III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en-US" altLang="zh-CN" sz="2000" dirty="0">
                <a:latin typeface="Gill Sans MT" panose="020B0502020104020203" pitchFamily="34" charset="0"/>
              </a:rPr>
              <a:t>Prompt Tuning</a:t>
            </a:r>
            <a:r>
              <a:rPr lang="zh-CN" altLang="en-US" sz="2000" dirty="0">
                <a:latin typeface="Gill Sans MT" panose="020B0502020104020203" pitchFamily="34" charset="0"/>
              </a:rPr>
              <a:t> 提示微调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Instruction Tuning</a:t>
            </a:r>
            <a:r>
              <a:rPr lang="zh-CN" altLang="en-US" sz="2000" dirty="0">
                <a:latin typeface="Gill Sans MT" panose="020B0502020104020203" pitchFamily="34" charset="0"/>
              </a:rPr>
              <a:t> 指令微调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微调算法比较：</a:t>
            </a:r>
            <a:r>
              <a:rPr lang="en-US" altLang="zh-CN" sz="2000" dirty="0">
                <a:latin typeface="Gill Sans MT" panose="020B0502020104020203" pitchFamily="34" charset="0"/>
              </a:rPr>
              <a:t>Instruction vs Prompt Tuning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低参微调 </a:t>
            </a:r>
            <a:r>
              <a:rPr lang="en-US" altLang="zh-CN" sz="2000" dirty="0">
                <a:latin typeface="Gill Sans MT" panose="020B0502020104020203" pitchFamily="34" charset="0"/>
              </a:rPr>
              <a:t>vs</a:t>
            </a:r>
            <a:r>
              <a:rPr lang="zh-CN" altLang="en-US" sz="2000" dirty="0">
                <a:latin typeface="Gill Sans MT" panose="020B0502020104020203" pitchFamily="34" charset="0"/>
              </a:rPr>
              <a:t> 全参微调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239106" lvl="1" indent="0">
              <a:lnSpc>
                <a:spcPct val="130000"/>
              </a:lnSpc>
              <a:buNone/>
            </a:pPr>
            <a:endParaRPr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1CD9D-77C3-EB47-8BFB-9B427B0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04CFE-DBBB-2E4C-BF97-BFD0D2399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10885193" cy="4931228"/>
          </a:xfrm>
        </p:spPr>
        <p:txBody>
          <a:bodyPr numCol="1" anchor="ctr"/>
          <a:lstStyle/>
          <a:p>
            <a:pPr marL="363538" indent="-363538"/>
            <a:r>
              <a:rPr lang="zh-CN" altLang="en-US" sz="2800" b="1" dirty="0"/>
              <a:t>微调算法 </a:t>
            </a:r>
            <a:r>
              <a:rPr lang="en-US" altLang="zh-CN" sz="2800" b="1" dirty="0"/>
              <a:t>1I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marL="717550" lvl="1" indent="-354013"/>
            <a:r>
              <a:rPr lang="en-US" altLang="zh-CN" sz="2400" dirty="0"/>
              <a:t>IA3</a:t>
            </a:r>
            <a:r>
              <a:rPr lang="zh-CN" altLang="en-US" sz="2400" dirty="0"/>
              <a:t> 算法 </a:t>
            </a:r>
            <a:endParaRPr lang="en-US" altLang="zh-CN" sz="2400" dirty="0"/>
          </a:p>
          <a:p>
            <a:pPr marL="717550" lvl="1" indent="-354013"/>
            <a:r>
              <a:rPr lang="en-US" altLang="zh-CN" sz="2400" dirty="0"/>
              <a:t>P-Tuning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717550" lvl="1" indent="-354013"/>
            <a:r>
              <a:rPr lang="en-US" altLang="zh-CN" sz="2400" dirty="0"/>
              <a:t>Prefix Tuning</a:t>
            </a:r>
            <a:r>
              <a:rPr lang="zh-CN" altLang="en-US" sz="2400" dirty="0"/>
              <a:t> 算法</a:t>
            </a:r>
            <a:endParaRPr lang="en-US" altLang="zh-CN" sz="2400" dirty="0"/>
          </a:p>
          <a:p>
            <a:pPr marL="717550" lvl="1" indent="-354013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4604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E298B29-7A89-7D40-A259-1BE0EC36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918BF18-D706-D744-B18D-D46F064A64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5CD828-B74D-0D46-B5F2-9FEDABE6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39" y="513035"/>
            <a:ext cx="11535684" cy="583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>
                <a:latin typeface="Gill Sans MT" panose="020B0502020104020203" pitchFamily="34" charset="0"/>
              </a:rPr>
              <a:t>IA3</a:t>
            </a:r>
            <a:r>
              <a:rPr lang="zh-CN" altLang="en-US" dirty="0">
                <a:latin typeface="Gill Sans MT" panose="020B0502020104020203" pitchFamily="34" charset="0"/>
              </a:rPr>
              <a:t> 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IA3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IA3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Few-Shot Parameter-Efficient Fine-Tuning is Better and Cheaper than In-Context Learning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IA3</a:t>
                </a:r>
                <a:r>
                  <a:rPr lang="zh-CN" altLang="en-US" dirty="0"/>
                  <a:t>引入以模型激活为目标的重缩放向量（</a:t>
                </a:r>
                <a:r>
                  <a:rPr lang="en-US" altLang="zh-CN" b="1" dirty="0"/>
                  <a:t>Rescaling Vectors</a:t>
                </a:r>
                <a:r>
                  <a:rPr lang="zh-CN" altLang="en-US" dirty="0"/>
                  <a:t>），即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3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Vectors</a:t>
                </a:r>
                <a:r>
                  <a:rPr lang="zh-CN" altLang="en-US" dirty="0"/>
                  <a:t>，分别关注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层中的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和 </a:t>
                </a:r>
                <a:r>
                  <a:rPr lang="en-US" altLang="zh-CN" dirty="0"/>
                  <a:t>Dense</a:t>
                </a:r>
                <a:r>
                  <a:rPr lang="zh-CN" altLang="en-US" dirty="0"/>
                  <a:t> 层中的</a:t>
                </a:r>
                <a:r>
                  <a:rPr lang="en-US" altLang="zh-CN" dirty="0"/>
                  <a:t>Nonlinearity</a:t>
                </a:r>
                <a:r>
                  <a:rPr lang="zh-CN" altLang="en-US" dirty="0"/>
                  <a:t> 值。</a:t>
                </a:r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96D9B79-BCB0-BD4A-9D13-90F574FD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021" y="3091741"/>
            <a:ext cx="6108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7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IA3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IA3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Few-Shot Parameter-Efficient Fine-Tuning is Better and Cheaper than In-Context Learning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3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Vectors</a:t>
                </a:r>
                <a:r>
                  <a:rPr lang="zh-CN" altLang="en-US" dirty="0"/>
                  <a:t> 按元素相乘（即 </a:t>
                </a:r>
                <a:r>
                  <a:rPr lang="en-US" altLang="zh-CN" dirty="0"/>
                  <a:t>multiplied elementwise</a:t>
                </a:r>
                <a:r>
                  <a:rPr lang="zh-CN" altLang="en-US" dirty="0"/>
                  <a:t>）到模型中，训练的过程中冻结其余部分，值学习上述三个对应的 </a:t>
                </a:r>
                <a:r>
                  <a:rPr lang="en-US" altLang="zh-CN" dirty="0"/>
                  <a:t>Vectors</a:t>
                </a:r>
                <a:r>
                  <a:rPr lang="zh-CN" altLang="en-US" dirty="0"/>
                  <a:t>。从而完成 </a:t>
                </a:r>
                <a:r>
                  <a:rPr lang="en-US" altLang="zh-CN" dirty="0"/>
                  <a:t>Rescale</a:t>
                </a:r>
                <a:r>
                  <a:rPr lang="zh-CN" altLang="en-US" dirty="0"/>
                  <a:t> 学习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key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Dense</a:t>
                </a:r>
                <a:r>
                  <a:rPr lang="zh-CN" altLang="en-US" dirty="0"/>
                  <a:t> 层中的目标预训练模型权重。</a:t>
                </a: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0FCFBE5-D855-C14E-A6E0-1F2B380ED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96D9B79-BCB0-BD4A-9D13-90F574FD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021" y="3294380"/>
            <a:ext cx="6108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3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53F20B-7445-BF45-B4CB-4A5CC731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IA3</a:t>
            </a:r>
            <a:r>
              <a:rPr lang="zh-CN" altLang="en-US" dirty="0"/>
              <a:t> 微调原理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90FF19-81A1-E740-99BD-EC46D0DDB1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作者还使用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</m:oMath>
                </a14:m>
                <a:r>
                  <a:rPr kumimoji="1" lang="zh-CN" altLang="en-US" dirty="0"/>
                  <a:t>、</a:t>
                </a:r>
                <a:r>
                  <a:rPr kumimoji="1" lang="en-US" altLang="zh-CN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dirty="0"/>
                  <a:t> 和</a:t>
                </a:r>
                <a:r>
                  <a:rPr kumimoji="1" lang="zh-CN" alt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𝑈𝐿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3</a:t>
                </a:r>
                <a:r>
                  <a:rPr kumimoji="1" lang="zh-CN" altLang="en-US" dirty="0"/>
                  <a:t> 个损失项来增强学习过程。其中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𝐿𝑀</m:t>
                        </m:r>
                      </m:sub>
                    </m:sSub>
                  </m:oMath>
                </a14:m>
                <a:r>
                  <a:rPr kumimoji="1" lang="zh-CN" altLang="en-US" dirty="0"/>
                  <a:t> 是标准的交叉熵损失，作用是增加生成正确预测的概率；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𝑈𝐿</m:t>
                        </m:r>
                      </m:sub>
                    </m:sSub>
                  </m:oMath>
                </a14:m>
                <a:r>
                  <a:rPr kumimoji="1" lang="zh-CN" altLang="en-US" dirty="0"/>
                  <a:t> 是一个非似然损失，通过 </a:t>
                </a:r>
                <a:r>
                  <a:rPr lang="en-US" altLang="zh-CN" dirty="0"/>
                  <a:t>Rank Classification</a:t>
                </a:r>
                <a:r>
                  <a:rPr lang="zh-CN" altLang="en-US" dirty="0"/>
                  <a:t> </a:t>
                </a:r>
                <a:r>
                  <a:rPr kumimoji="1" lang="zh-CN" altLang="en-US" dirty="0"/>
                  <a:t>来降低错误输出概率；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dirty="0"/>
                  <a:t> 是一种长度归一化损失（</a:t>
                </a:r>
                <a:r>
                  <a:rPr lang="en-US" altLang="zh-CN" dirty="0"/>
                  <a:t>length-normalized</a:t>
                </a:r>
                <a:r>
                  <a:rPr kumimoji="1" lang="zh-CN" altLang="en-US" dirty="0"/>
                  <a:t>），将 </a:t>
                </a:r>
                <a:r>
                  <a:rPr lang="en-US" altLang="zh-CN" dirty="0"/>
                  <a:t>softmax cross-entropy loss</a:t>
                </a:r>
                <a:r>
                  <a:rPr lang="zh-CN" altLang="en-US" dirty="0"/>
                  <a:t> </a:t>
                </a:r>
                <a:r>
                  <a:rPr kumimoji="1" lang="zh-CN" altLang="en-US" dirty="0"/>
                  <a:t>应用于所有输出的结果求对数概率。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90FF19-81A1-E740-99BD-EC46D0DDB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AB9A4E1-C676-BB4B-ADF8-BCCA56A1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270" y="3652826"/>
            <a:ext cx="7184222" cy="25272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DECD1EA-1ED5-1D40-B53C-46A13464CEDC}"/>
              </a:ext>
            </a:extLst>
          </p:cNvPr>
          <p:cNvSpPr/>
          <p:nvPr/>
        </p:nvSpPr>
        <p:spPr>
          <a:xfrm>
            <a:off x="8231916" y="385762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rgbClr val="221815"/>
                </a:solidFill>
                <a:highlight>
                  <a:srgbClr val="FFFF00"/>
                </a:highlight>
              </a:rPr>
              <a:t>正向鼓励</a:t>
            </a:r>
            <a:endParaRPr lang="zh-CN" altLang="en-US" sz="2000" dirty="0">
              <a:solidFill>
                <a:srgbClr val="221815"/>
              </a:solidFill>
              <a:highlight>
                <a:srgbClr val="FFFF00"/>
              </a:highligh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0BF5BA-CBCA-BC4E-B6AD-57F536F1F5B3}"/>
              </a:ext>
            </a:extLst>
          </p:cNvPr>
          <p:cNvSpPr/>
          <p:nvPr/>
        </p:nvSpPr>
        <p:spPr>
          <a:xfrm>
            <a:off x="8231916" y="584241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rgbClr val="221815"/>
                </a:solidFill>
                <a:highlight>
                  <a:srgbClr val="FFFF00"/>
                </a:highlight>
              </a:rPr>
              <a:t>反向抑制</a:t>
            </a:r>
            <a:endParaRPr lang="zh-CN" altLang="en-US" sz="2000" dirty="0">
              <a:solidFill>
                <a:srgbClr val="221815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265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29286</TotalTime>
  <Words>888</Words>
  <Application>Microsoft Macintosh PowerPoint</Application>
  <PresentationFormat>自定义</PresentationFormat>
  <Paragraphs>96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关于大模型 – 微调系列</vt:lpstr>
      <vt:lpstr>关于本内容</vt:lpstr>
      <vt:lpstr>PowerPoint 演示文稿</vt:lpstr>
      <vt:lpstr>PowerPoint 演示文稿</vt:lpstr>
      <vt:lpstr>IA3 微调原理</vt:lpstr>
      <vt:lpstr>IA3 微调原理</vt:lpstr>
      <vt:lpstr>IA3 微调原理</vt:lpstr>
      <vt:lpstr>实验效果</vt:lpstr>
      <vt:lpstr>PowerPoint 演示文稿</vt:lpstr>
      <vt:lpstr>Prefix Tuning</vt:lpstr>
      <vt:lpstr>PowerPoint 演示文稿</vt:lpstr>
      <vt:lpstr>Parameter-Efficient Transfer Learning for NLP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9587</cp:revision>
  <cp:lastPrinted>2023-09-08T09:14:01Z</cp:lastPrinted>
  <dcterms:created xsi:type="dcterms:W3CDTF">2020-08-28T08:44:19Z</dcterms:created>
  <dcterms:modified xsi:type="dcterms:W3CDTF">2023-12-18T07:18:10Z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